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15"/>
  </p:notesMasterIdLst>
  <p:sldIdLst>
    <p:sldId id="1507" r:id="rId2"/>
    <p:sldId id="1508" r:id="rId3"/>
    <p:sldId id="1715" r:id="rId4"/>
    <p:sldId id="1675" r:id="rId5"/>
    <p:sldId id="1713" r:id="rId6"/>
    <p:sldId id="1717" r:id="rId7"/>
    <p:sldId id="1704" r:id="rId8"/>
    <p:sldId id="1718" r:id="rId9"/>
    <p:sldId id="1688" r:id="rId10"/>
    <p:sldId id="1720" r:id="rId11"/>
    <p:sldId id="1719" r:id="rId12"/>
    <p:sldId id="1637" r:id="rId13"/>
    <p:sldId id="170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404"/>
    <a:srgbClr val="192610"/>
    <a:srgbClr val="000000"/>
    <a:srgbClr val="700000"/>
    <a:srgbClr val="020202"/>
    <a:srgbClr val="004620"/>
    <a:srgbClr val="460000"/>
    <a:srgbClr val="240F33"/>
    <a:srgbClr val="000408"/>
    <a:srgbClr val="040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22" autoAdjust="0"/>
    <p:restoredTop sz="83418" autoAdjust="0"/>
  </p:normalViewPr>
  <p:slideViewPr>
    <p:cSldViewPr snapToGrid="0">
      <p:cViewPr varScale="1">
        <p:scale>
          <a:sx n="73" d="100"/>
          <a:sy n="73" d="100"/>
        </p:scale>
        <p:origin x="66" y="150"/>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10/27/2020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33359877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117723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06879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Mt 12:41 "The men of Nineveh will rise up in the judgment with this generation and condemn it, because they repented at the preaching of Jonah; and indeed a greater than Jonah is here.</a:t>
            </a:r>
          </a:p>
          <a:p>
            <a:r>
              <a:rPr lang="en-US" dirty="0" smtClean="0"/>
              <a:t> Mt 12:42 "The queen of the South will rise up in the judgment with this generation and condemn it, for she came from the ends of the earth to hear the wisdom of Solomon; and indeed a greater than Solomon is here.</a:t>
            </a:r>
            <a:endParaRPr lang="en-US" dirty="0"/>
          </a:p>
        </p:txBody>
      </p:sp>
      <p:sp>
        <p:nvSpPr>
          <p:cNvPr id="4" name="Slide Number Placeholder 3"/>
          <p:cNvSpPr>
            <a:spLocks noGrp="1"/>
          </p:cNvSpPr>
          <p:nvPr>
            <p:ph type="sldNum" sz="quarter" idx="10"/>
          </p:nvPr>
        </p:nvSpPr>
        <p:spPr/>
        <p:txBody>
          <a:bodyPr/>
          <a:lstStyle/>
          <a:p>
            <a:fld id="{E671D24B-FC86-47AA-B772-7DE07F4E7521}" type="slidenum">
              <a:rPr lang="en-US" smtClean="0"/>
              <a:t>3</a:t>
            </a:fld>
            <a:endParaRPr lang="en-US"/>
          </a:p>
        </p:txBody>
      </p:sp>
    </p:spTree>
    <p:extLst>
      <p:ext uri="{BB962C8B-B14F-4D97-AF65-F5344CB8AC3E}">
        <p14:creationId xmlns:p14="http://schemas.microsoft.com/office/powerpoint/2010/main" val="319623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843463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 2Ti 1:13 Hold fast the pattern of sound words which you have heard from me, in faith and love which are in Christ Jesus.</a:t>
            </a:r>
          </a:p>
          <a:p>
            <a:r>
              <a:rPr lang="en-US" sz="1200" kern="1200" dirty="0" err="1" smtClean="0">
                <a:solidFill>
                  <a:schemeClr val="tx1"/>
                </a:solidFill>
                <a:effectLst/>
                <a:latin typeface="+mn-lt"/>
                <a:ea typeface="+mn-ea"/>
                <a:cs typeface="+mn-cs"/>
              </a:rPr>
              <a:t>Php</a:t>
            </a:r>
            <a:r>
              <a:rPr lang="en-US" sz="1200" kern="1200" dirty="0" smtClean="0">
                <a:solidFill>
                  <a:schemeClr val="tx1"/>
                </a:solidFill>
                <a:effectLst/>
                <a:latin typeface="+mn-lt"/>
                <a:ea typeface="+mn-ea"/>
                <a:cs typeface="+mn-cs"/>
              </a:rPr>
              <a:t> 3:17 ¶ Brethren, join in following my example, and note those who so walk, as you have us for a pattern.</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424514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 2Ti 1:13 Hold fast the pattern of sound words which you have heard from me, in faith and love which are in Christ Jesus.</a:t>
            </a:r>
          </a:p>
          <a:p>
            <a:r>
              <a:rPr lang="en-US" sz="1200" kern="1200" dirty="0" err="1" smtClean="0">
                <a:solidFill>
                  <a:schemeClr val="tx1"/>
                </a:solidFill>
                <a:effectLst/>
                <a:latin typeface="+mn-lt"/>
                <a:ea typeface="+mn-ea"/>
                <a:cs typeface="+mn-cs"/>
              </a:rPr>
              <a:t>Php</a:t>
            </a:r>
            <a:r>
              <a:rPr lang="en-US" sz="1200" kern="1200" dirty="0" smtClean="0">
                <a:solidFill>
                  <a:schemeClr val="tx1"/>
                </a:solidFill>
                <a:effectLst/>
                <a:latin typeface="+mn-lt"/>
                <a:ea typeface="+mn-ea"/>
                <a:cs typeface="+mn-cs"/>
              </a:rPr>
              <a:t> 3:17 ¶ Brethren, join in following my example, and note those who so walk, as you have us for a pattern.</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0255071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8909026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704906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3093386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10/27/2020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10/27/2020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10/27/2020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10/27/2020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10/27/2020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10/27/2020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10/27/2020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10/27/2020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10/27/2020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10/27/2020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10/27/2020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10/27/2020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10/27/2020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10/27/2020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9:30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a:t>
            </a:r>
            <a:r>
              <a:rPr lang="en-US" sz="4000" dirty="0" smtClean="0">
                <a:effectLst>
                  <a:glow rad="228600">
                    <a:srgbClr val="03080D"/>
                  </a:glow>
                </a:effectLst>
              </a:rPr>
              <a:t>		</a:t>
            </a:r>
            <a:r>
              <a:rPr lang="en-US" sz="4000" dirty="0">
                <a:effectLst>
                  <a:glow rad="228600">
                    <a:srgbClr val="03080D"/>
                  </a:glow>
                </a:effectLst>
              </a:rPr>
              <a:t>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16115"/>
            <a:ext cx="12191999" cy="1228028"/>
          </a:xfrm>
        </p:spPr>
        <p:txBody>
          <a:bodyPr wrap="square">
            <a:spAutoFit/>
          </a:bodyPr>
          <a:lstStyle/>
          <a:p>
            <a:pPr lvl="0" algn="ctr"/>
            <a:r>
              <a:rPr lang="en-US" sz="8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Summed Up in Parable</a:t>
            </a:r>
            <a:endParaRPr lang="en-US" sz="8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95943" y="1679376"/>
            <a:ext cx="11770770" cy="5335378"/>
          </a:xfrm>
        </p:spPr>
        <p:txBody>
          <a:bodyPr>
            <a:norm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Some people are lucky enough to find TRUTH</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people of Nineveh</a:t>
            </a: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Some people must go looking for it</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Queen of Sheba</a:t>
            </a: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Whether we seek or we find;</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must accept Truth</a:t>
            </a:r>
          </a:p>
          <a:p>
            <a:pPr marL="0" indent="0" algn="just">
              <a:buClr>
                <a:srgbClr val="FFFFCC"/>
              </a:buClr>
              <a:buSzPct val="75000"/>
              <a:buNone/>
            </a:pP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726678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16115"/>
            <a:ext cx="12191999" cy="1228028"/>
          </a:xfrm>
        </p:spPr>
        <p:txBody>
          <a:bodyPr wrap="square">
            <a:spAutoFit/>
          </a:bodyPr>
          <a:lstStyle/>
          <a:p>
            <a:pPr lvl="0" algn="ctr"/>
            <a:r>
              <a:rPr lang="en-US" sz="8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Will They Condemn You?</a:t>
            </a:r>
            <a:endParaRPr lang="en-US" sz="8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6"/>
            <a:ext cx="11576544" cy="4909893"/>
          </a:xfrm>
        </p:spPr>
        <p:txBody>
          <a:bodyPr>
            <a:norm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evidence to believe is at hand</a:t>
            </a:r>
          </a:p>
          <a:p>
            <a:pPr marL="0" indent="0" algn="just">
              <a:buClr>
                <a:srgbClr val="FFFFCC"/>
              </a:buClr>
              <a:buSzPct val="75000"/>
              <a:buNone/>
            </a:pP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Do you seek to know the wisdom of God?</a:t>
            </a:r>
          </a:p>
          <a:p>
            <a:pPr marL="0" indent="0" algn="just">
              <a:buClr>
                <a:srgbClr val="FFFFCC"/>
              </a:buClr>
              <a:buSzPct val="75000"/>
              <a:buNone/>
            </a:pP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Are you prepared to change at all costs?</a:t>
            </a:r>
          </a:p>
          <a:p>
            <a:pPr marL="0" indent="0" algn="just">
              <a:buClr>
                <a:srgbClr val="FFFFCC"/>
              </a:buClr>
              <a:buSzPct val="75000"/>
              <a:buNone/>
            </a:pP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242463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96090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Doctrine of Christ</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278969" y="1687475"/>
            <a:ext cx="11313763" cy="5348755"/>
          </a:xfrm>
        </p:spPr>
        <p:txBody>
          <a:bodyPr>
            <a:normAutofit/>
          </a:bodyPr>
          <a:lstStyle/>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Hear and Believe – Acts 15:7</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Confess Jesus as Lord – Romans 10:9</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Repentance from sin – Acts 2:38</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Baptism into Christ – Romans 6:3-5</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Faithful in life – Revelation 2:10</a:t>
            </a:r>
            <a:endPar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457658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960200561"/>
              </p:ext>
            </p:extLst>
          </p:nvPr>
        </p:nvGraphicFramePr>
        <p:xfrm>
          <a:off x="4423144" y="-2"/>
          <a:ext cx="7768856" cy="6742296"/>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 xmlns:a16="http://schemas.microsoft.com/office/drawing/2014/main" val="20000"/>
                    </a:ext>
                  </a:extLst>
                </a:gridCol>
                <a:gridCol w="3884428"/>
              </a:tblGrid>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Ryan Sollars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420</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219</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165</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Lamar McDonald</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–97(s)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329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Anthony Ward</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0" y="521730"/>
            <a:ext cx="4423144" cy="6001643"/>
          </a:xfrm>
          <a:prstGeom prst="rect">
            <a:avLst/>
          </a:prstGeom>
          <a:noFill/>
        </p:spPr>
        <p:txBody>
          <a:bodyPr wrap="square">
            <a:spAutoFit/>
          </a:bodyPr>
          <a:lstStyle/>
          <a:p>
            <a:pPr algn="ctr"/>
            <a:r>
              <a:rPr lang="en-US" sz="3200" b="1" dirty="0">
                <a:ln w="9525">
                  <a:solidFill>
                    <a:schemeClr val="bg1"/>
                  </a:solidFill>
                  <a:prstDash val="solid"/>
                </a:ln>
                <a:effectLst>
                  <a:outerShdw blurRad="12700" dist="38100" dir="2700000" algn="tl" rotWithShape="0">
                    <a:schemeClr val="bg1">
                      <a:lumMod val="50000"/>
                    </a:schemeClr>
                  </a:outerShdw>
                </a:effectLst>
              </a:rPr>
              <a:t>  </a:t>
            </a:r>
            <a:r>
              <a:rPr lang="en-US" sz="3200" b="1" dirty="0" smtClean="0">
                <a:ln w="9525">
                  <a:solidFill>
                    <a:schemeClr val="bg1"/>
                  </a:solidFill>
                  <a:prstDash val="solid"/>
                </a:ln>
                <a:effectLst>
                  <a:outerShdw blurRad="12700" dist="38100" dir="2700000" algn="tl" rotWithShape="0">
                    <a:schemeClr val="bg1">
                      <a:lumMod val="50000"/>
                    </a:schemeClr>
                  </a:outerShdw>
                </a:effectLst>
              </a:rPr>
              <a:t>1 Corinthians 16:2</a:t>
            </a:r>
          </a:p>
          <a:p>
            <a:pPr algn="ctr"/>
            <a:r>
              <a:rPr lang="en-US" sz="3200" b="1" i="1" dirty="0" smtClean="0">
                <a:ln w="9525">
                  <a:solidFill>
                    <a:schemeClr val="bg1"/>
                  </a:solidFill>
                  <a:prstDash val="solid"/>
                </a:ln>
                <a:effectLst>
                  <a:outerShdw blurRad="12700" dist="38100" dir="2700000" algn="tl" rotWithShape="0">
                    <a:schemeClr val="bg1">
                      <a:lumMod val="50000"/>
                    </a:schemeClr>
                  </a:outerShdw>
                </a:effectLst>
              </a:rPr>
              <a:t>On </a:t>
            </a:r>
            <a:r>
              <a:rPr lang="en-US" sz="3200" b="1" i="1" dirty="0">
                <a:ln w="9525">
                  <a:solidFill>
                    <a:schemeClr val="bg1"/>
                  </a:solidFill>
                  <a:prstDash val="solid"/>
                </a:ln>
                <a:effectLst>
                  <a:outerShdw blurRad="12700" dist="38100" dir="2700000" algn="tl" rotWithShape="0">
                    <a:schemeClr val="bg1">
                      <a:lumMod val="50000"/>
                    </a:schemeClr>
                  </a:outerShdw>
                </a:effectLst>
              </a:rPr>
              <a:t>the first day of the week let each one of you lay something aside, storing up as he may prosper, that there be no collections when I come</a:t>
            </a:r>
            <a:r>
              <a:rPr lang="en-US" sz="3200" b="1" dirty="0" smtClean="0">
                <a:ln w="9525">
                  <a:solidFill>
                    <a:schemeClr val="bg1"/>
                  </a:solidFill>
                  <a:prstDash val="solid"/>
                </a:ln>
                <a:effectLst>
                  <a:outerShdw blurRad="12700" dist="38100" dir="2700000" algn="tl" rotWithShape="0">
                    <a:schemeClr val="bg1">
                      <a:lumMod val="50000"/>
                    </a:schemeClr>
                  </a:outerShdw>
                </a:effectLst>
              </a:rPr>
              <a:t>.</a:t>
            </a:r>
          </a:p>
          <a:p>
            <a:pPr algn="ctr"/>
            <a:endParaRPr lang="en-US" sz="3200" b="1" dirty="0" smtClean="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The collection basket </a:t>
            </a: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is in the foyer</a:t>
            </a:r>
            <a:endParaRPr lang="en-US" sz="3200" dirty="0"/>
          </a:p>
        </p:txBody>
      </p:sp>
    </p:spTree>
    <p:extLst>
      <p:ext uri="{BB962C8B-B14F-4D97-AF65-F5344CB8AC3E}">
        <p14:creationId xmlns:p14="http://schemas.microsoft.com/office/powerpoint/2010/main" val="206905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741734"/>
            <a:ext cx="9353006" cy="6235337"/>
          </a:xfrm>
          <a:prstGeom prst="rect">
            <a:avLst/>
          </a:prstGeom>
        </p:spPr>
      </p:pic>
      <p:sp>
        <p:nvSpPr>
          <p:cNvPr id="2" name="Title 1"/>
          <p:cNvSpPr>
            <a:spLocks noGrp="1"/>
          </p:cNvSpPr>
          <p:nvPr>
            <p:ph type="title"/>
          </p:nvPr>
        </p:nvSpPr>
        <p:spPr>
          <a:xfrm>
            <a:off x="5364480" y="95795"/>
            <a:ext cx="6827520" cy="6130834"/>
          </a:xfrm>
        </p:spPr>
        <p:txBody>
          <a:bodyPr>
            <a:noAutofit/>
          </a:bodyPr>
          <a:lstStyle/>
          <a:p>
            <a:pPr algn="ctr"/>
            <a:r>
              <a:rPr lang="en-US" sz="8800" b="1" spc="50" dirty="0" smtClean="0">
                <a:ln w="0"/>
                <a:solidFill>
                  <a:schemeClr val="bg2"/>
                </a:solidFill>
                <a:effectLst>
                  <a:innerShdw blurRad="63500" dist="50800" dir="13500000">
                    <a:srgbClr val="000000">
                      <a:alpha val="50000"/>
                    </a:srgbClr>
                  </a:innerShdw>
                </a:effectLst>
              </a:rPr>
              <a:t>Rising Up </a:t>
            </a:r>
            <a:br>
              <a:rPr lang="en-US" sz="8800" b="1" spc="50" dirty="0" smtClean="0">
                <a:ln w="0"/>
                <a:solidFill>
                  <a:schemeClr val="bg2"/>
                </a:solidFill>
                <a:effectLst>
                  <a:innerShdw blurRad="63500" dist="50800" dir="13500000">
                    <a:srgbClr val="000000">
                      <a:alpha val="50000"/>
                    </a:srgbClr>
                  </a:innerShdw>
                </a:effectLst>
              </a:rPr>
            </a:br>
            <a:r>
              <a:rPr lang="en-US" sz="8800" b="1" spc="50" dirty="0" smtClean="0">
                <a:ln w="0"/>
                <a:solidFill>
                  <a:schemeClr val="bg2"/>
                </a:solidFill>
                <a:effectLst>
                  <a:innerShdw blurRad="63500" dist="50800" dir="13500000">
                    <a:srgbClr val="000000">
                      <a:alpha val="50000"/>
                    </a:srgbClr>
                  </a:innerShdw>
                </a:effectLst>
              </a:rPr>
              <a:t>In The Judgment</a:t>
            </a:r>
            <a:br>
              <a:rPr lang="en-US" sz="8800" b="1" spc="50" dirty="0" smtClean="0">
                <a:ln w="0"/>
                <a:solidFill>
                  <a:schemeClr val="bg2"/>
                </a:solidFill>
                <a:effectLst>
                  <a:innerShdw blurRad="63500" dist="50800" dir="13500000">
                    <a:srgbClr val="000000">
                      <a:alpha val="50000"/>
                    </a:srgbClr>
                  </a:innerShdw>
                </a:effectLst>
              </a:rPr>
            </a:br>
            <a:r>
              <a:rPr lang="en-US" sz="8800" b="1" spc="50" dirty="0">
                <a:ln w="0"/>
                <a:solidFill>
                  <a:schemeClr val="bg2"/>
                </a:solidFill>
                <a:effectLst>
                  <a:innerShdw blurRad="63500" dist="50800" dir="13500000">
                    <a:srgbClr val="000000">
                      <a:alpha val="50000"/>
                    </a:srgbClr>
                  </a:innerShdw>
                </a:effectLst>
              </a:rPr>
              <a:t/>
            </a:r>
            <a:br>
              <a:rPr lang="en-US" sz="8800" b="1" spc="50" dirty="0">
                <a:ln w="0"/>
                <a:solidFill>
                  <a:schemeClr val="bg2"/>
                </a:solidFill>
                <a:effectLst>
                  <a:innerShdw blurRad="63500" dist="50800" dir="13500000">
                    <a:srgbClr val="000000">
                      <a:alpha val="50000"/>
                    </a:srgbClr>
                  </a:innerShdw>
                </a:effectLst>
              </a:rPr>
            </a:br>
            <a:r>
              <a:rPr lang="en-US" sz="6000" b="1" spc="50" dirty="0" smtClean="0">
                <a:ln w="0"/>
                <a:solidFill>
                  <a:schemeClr val="bg2"/>
                </a:solidFill>
                <a:effectLst>
                  <a:innerShdw blurRad="63500" dist="50800" dir="13500000">
                    <a:srgbClr val="000000">
                      <a:alpha val="50000"/>
                    </a:srgbClr>
                  </a:innerShdw>
                </a:effectLst>
              </a:rPr>
              <a:t>Matthew 12:41-42</a:t>
            </a:r>
            <a:endParaRPr lang="en-US" sz="6000" b="1" spc="50" dirty="0">
              <a:ln w="0"/>
              <a:solidFill>
                <a:schemeClr val="bg2"/>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289422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Context of Condemnation</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9781" y="1709194"/>
            <a:ext cx="11714671"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Matthew 12:38-42</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People want signs to believe</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In the judgment they will be condemned</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602681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326915"/>
            <a:ext cx="12191999" cy="1006429"/>
          </a:xfrm>
        </p:spPr>
        <p:txBody>
          <a:bodyPr wrap="square">
            <a:spAutoFit/>
          </a:bodyPr>
          <a:lstStyle/>
          <a:p>
            <a:pPr lvl="0" algn="ctr"/>
            <a:r>
              <a:rPr lang="en-US" sz="6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Queen </a:t>
            </a:r>
            <a:r>
              <a:rPr lang="en-US" sz="6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Who Wanted to Know</a:t>
            </a:r>
            <a:endParaRPr lang="en-US" sz="6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14068" y="1709194"/>
            <a:ext cx="10866845"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Kings 10:1-10</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Came with a spirit to resist</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Accepted that she was wrong</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Accepted the wisdom of Solomon</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436888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326915"/>
            <a:ext cx="12191999" cy="1006429"/>
          </a:xfrm>
        </p:spPr>
        <p:txBody>
          <a:bodyPr wrap="square">
            <a:spAutoFit/>
          </a:bodyPr>
          <a:lstStyle/>
          <a:p>
            <a:pPr lvl="0" algn="ctr"/>
            <a:r>
              <a:rPr lang="en-US" sz="6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People </a:t>
            </a:r>
            <a:r>
              <a:rPr lang="en-US" sz="6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Who Wanted to Change</a:t>
            </a:r>
            <a:endParaRPr lang="en-US" sz="6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14068" y="1709194"/>
            <a:ext cx="10866845"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Jonah 3:1-10</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People in enmity with God</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Repentance with a mere hope</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Acceptance by God</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086532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Rising Up With Us</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58792" y="1709194"/>
            <a:ext cx="11533517"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Accusation of the Queen of Sheba</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I traveled around the world to know</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When I learned I accepted my error</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You have knowledge before you</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You refuse to understand</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888027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Rising Up With Us</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58792" y="1709194"/>
            <a:ext cx="11533517"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Accusation of the People of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Nineveh</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We merely heard we were wrong</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We repented in blind hope</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You have a promise of forgiveness</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You refuse to change</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005392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16115"/>
            <a:ext cx="12191999" cy="1228028"/>
          </a:xfrm>
        </p:spPr>
        <p:txBody>
          <a:bodyPr wrap="square">
            <a:spAutoFit/>
          </a:bodyPr>
          <a:lstStyle/>
          <a:p>
            <a:pPr lvl="0" algn="ctr"/>
            <a:r>
              <a:rPr lang="en-US" sz="8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Summed Up in Parable</a:t>
            </a:r>
            <a:endParaRPr lang="en-US" sz="8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95943" y="1679376"/>
            <a:ext cx="11770770" cy="5335378"/>
          </a:xfrm>
        </p:spPr>
        <p:txBody>
          <a:bodyPr>
            <a:normAutofit/>
          </a:bodyPr>
          <a:lstStyle/>
          <a:p>
            <a:pPr marL="0" indent="0" algn="just">
              <a:buClr>
                <a:srgbClr val="FFFFCC"/>
              </a:buClr>
              <a:buSzPct val="75000"/>
              <a:buNone/>
            </a:pPr>
            <a:r>
              <a:rPr lang="en-US" sz="46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a:t>
            </a:r>
            <a:r>
              <a:rPr lang="en-US" sz="46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kingdom of heaven is like treasure hidden in a field, which a man found and hid; and for joy over it he goes and sells all that he has and buys that field</a:t>
            </a:r>
            <a:r>
              <a:rPr lang="en-US" sz="46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Again</a:t>
            </a:r>
            <a:r>
              <a:rPr lang="en-US" sz="46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the kingdom of heaven is like a merchant seeking beautiful </a:t>
            </a:r>
            <a:r>
              <a:rPr lang="en-US" sz="46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pearls, who</a:t>
            </a:r>
            <a:r>
              <a:rPr lang="en-US" sz="46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when he had found one pearl of great price, went and sold all that he had and bought it</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Matthew 13:44-46</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923741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395933</TotalTime>
  <Words>507</Words>
  <Application>Microsoft Office PowerPoint</Application>
  <PresentationFormat>Widescreen</PresentationFormat>
  <Paragraphs>98</Paragraphs>
  <Slides>13</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Bell MT</vt:lpstr>
      <vt:lpstr>Calibri</vt:lpstr>
      <vt:lpstr>Depth</vt:lpstr>
      <vt:lpstr>Welcome!</vt:lpstr>
      <vt:lpstr>PowerPoint Presentation</vt:lpstr>
      <vt:lpstr>Rising Up  In The Judgment  Matthew 12:41-42</vt:lpstr>
      <vt:lpstr>Context of Condemnation</vt:lpstr>
      <vt:lpstr>A Queen Who Wanted to Know</vt:lpstr>
      <vt:lpstr>A People Who Wanted to Change</vt:lpstr>
      <vt:lpstr>Rising Up With Us</vt:lpstr>
      <vt:lpstr>Rising Up With Us</vt:lpstr>
      <vt:lpstr>Summed Up in Parable</vt:lpstr>
      <vt:lpstr>Summed Up in Parable</vt:lpstr>
      <vt:lpstr>Will They Condemn You?</vt:lpstr>
      <vt:lpstr>PowerPoint Presentation</vt:lpstr>
      <vt:lpstr>The Doctrine of Christ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1247</cp:revision>
  <dcterms:created xsi:type="dcterms:W3CDTF">2016-12-20T17:11:47Z</dcterms:created>
  <dcterms:modified xsi:type="dcterms:W3CDTF">2020-10-28T20:47:29Z</dcterms:modified>
</cp:coreProperties>
</file>